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21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22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522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2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7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022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0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54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479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088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9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201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F6283-A578-2345-AA48-467C7E6B75C7}" type="datetimeFigureOut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C163D-984B-2545-8E86-3C90B42D1A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958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sirix-viewer.com/Downloads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229"/>
            <a:ext cx="8229600" cy="656696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Introduction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3468"/>
            <a:ext cx="8229600" cy="621453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purpose of this document is to instruct users how to use the code described by Berry et. Al. </a:t>
            </a:r>
          </a:p>
          <a:p>
            <a:endParaRPr lang="en-US" dirty="0"/>
          </a:p>
          <a:p>
            <a:r>
              <a:rPr lang="en-US" dirty="0" smtClean="0"/>
              <a:t>This code will calculate:</a:t>
            </a:r>
          </a:p>
          <a:p>
            <a:pPr lvl="1"/>
            <a:r>
              <a:rPr lang="en-US" dirty="0" smtClean="0"/>
              <a:t>Angle With Respect to Horizontal</a:t>
            </a:r>
          </a:p>
          <a:p>
            <a:pPr lvl="1"/>
            <a:r>
              <a:rPr lang="en-US" dirty="0" smtClean="0"/>
              <a:t>Sagittal Cobb Angle</a:t>
            </a:r>
          </a:p>
          <a:p>
            <a:pPr lvl="1"/>
            <a:r>
              <a:rPr lang="en-US" dirty="0" smtClean="0"/>
              <a:t>Superior (L1-L3) Cobb Angle</a:t>
            </a:r>
          </a:p>
          <a:p>
            <a:pPr lvl="1"/>
            <a:r>
              <a:rPr lang="en-US" dirty="0" smtClean="0"/>
              <a:t>Inferior (L4-S1) Cobb Angle</a:t>
            </a:r>
          </a:p>
          <a:p>
            <a:pPr lvl="1"/>
            <a:r>
              <a:rPr lang="en-US" dirty="0" smtClean="0"/>
              <a:t>Intervertebral Angle</a:t>
            </a:r>
          </a:p>
          <a:p>
            <a:pPr lvl="2"/>
            <a:r>
              <a:rPr lang="en-US" dirty="0" smtClean="0"/>
              <a:t>Sagittal</a:t>
            </a:r>
          </a:p>
          <a:p>
            <a:pPr lvl="2"/>
            <a:r>
              <a:rPr lang="en-US" dirty="0" smtClean="0"/>
              <a:t>Coronal</a:t>
            </a:r>
          </a:p>
          <a:p>
            <a:pPr lvl="2"/>
            <a:r>
              <a:rPr lang="en-US" dirty="0" smtClean="0"/>
              <a:t>Axial</a:t>
            </a:r>
          </a:p>
          <a:p>
            <a:pPr lvl="1"/>
            <a:r>
              <a:rPr lang="en-US" dirty="0" smtClean="0"/>
              <a:t>Intervertebral Height</a:t>
            </a:r>
          </a:p>
          <a:p>
            <a:pPr lvl="2"/>
            <a:r>
              <a:rPr lang="en-US" dirty="0" smtClean="0"/>
              <a:t>Anterior</a:t>
            </a:r>
          </a:p>
          <a:p>
            <a:pPr lvl="2"/>
            <a:r>
              <a:rPr lang="en-US" dirty="0" smtClean="0"/>
              <a:t>Center</a:t>
            </a:r>
          </a:p>
          <a:p>
            <a:pPr lvl="2"/>
            <a:r>
              <a:rPr lang="en-US" dirty="0" smtClean="0"/>
              <a:t>Posterior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331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9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Matlab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err="1" smtClean="0"/>
              <a:t>Main.m</a:t>
            </a:r>
            <a:endParaRPr lang="en-US" dirty="0" smtClean="0"/>
          </a:p>
          <a:p>
            <a:r>
              <a:rPr lang="en-US" dirty="0" smtClean="0"/>
              <a:t>A GUI will open, navigate to and select the location where the sagittal .</a:t>
            </a:r>
            <a:r>
              <a:rPr lang="en-US" dirty="0" err="1" smtClean="0"/>
              <a:t>csv</a:t>
            </a:r>
            <a:r>
              <a:rPr lang="en-US" dirty="0" smtClean="0"/>
              <a:t> files are located and select a file</a:t>
            </a:r>
          </a:p>
          <a:p>
            <a:r>
              <a:rPr lang="en-US" dirty="0" smtClean="0"/>
              <a:t>Another GUI will open, navigate to and select the location where the axial .</a:t>
            </a:r>
            <a:r>
              <a:rPr lang="en-US" dirty="0" err="1" smtClean="0"/>
              <a:t>csv</a:t>
            </a:r>
            <a:r>
              <a:rPr lang="en-US" dirty="0" smtClean="0"/>
              <a:t> files are located and select a file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70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OsiriX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Osirix</a:t>
            </a:r>
            <a:r>
              <a:rPr lang="en-US" dirty="0" smtClean="0"/>
              <a:t> is an open source software that is commonly used to view medical images</a:t>
            </a:r>
          </a:p>
          <a:p>
            <a:r>
              <a:rPr lang="en-US" dirty="0" err="1" smtClean="0"/>
              <a:t>Osirix</a:t>
            </a:r>
            <a:r>
              <a:rPr lang="en-US" dirty="0" smtClean="0"/>
              <a:t> can be downloaded from </a:t>
            </a:r>
            <a:r>
              <a:rPr lang="en-US" dirty="0" smtClean="0">
                <a:hlinkClick r:id="rId2"/>
              </a:rPr>
              <a:t>http://www.osirix-viewer.com/Downloads.html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Download the “Export ROIs” Plugin in </a:t>
            </a:r>
            <a:r>
              <a:rPr lang="en-US" dirty="0" err="1" smtClean="0"/>
              <a:t>Osirix</a:t>
            </a:r>
            <a:r>
              <a:rPr lang="en-US" dirty="0" smtClean="0"/>
              <a:t> at Plugins-&gt;Plugins Manager-&gt;Available Plugins-&gt;Export ROIs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800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986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Seeding Sagittal ROIs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2074334"/>
            <a:ext cx="3674533" cy="4525963"/>
          </a:xfrm>
        </p:spPr>
        <p:txBody>
          <a:bodyPr/>
          <a:lstStyle/>
          <a:p>
            <a:r>
              <a:rPr lang="en-US" dirty="0" smtClean="0"/>
              <a:t>Import Scans into </a:t>
            </a:r>
            <a:r>
              <a:rPr lang="en-US" dirty="0" err="1" smtClean="0"/>
              <a:t>Osirix</a:t>
            </a:r>
            <a:r>
              <a:rPr lang="en-US" dirty="0" smtClean="0"/>
              <a:t> (Import)</a:t>
            </a:r>
          </a:p>
          <a:p>
            <a:r>
              <a:rPr lang="en-US" dirty="0" smtClean="0"/>
              <a:t>Select Copy Links</a:t>
            </a:r>
          </a:p>
          <a:p>
            <a:r>
              <a:rPr lang="en-US" dirty="0" smtClean="0"/>
              <a:t>Double-Click image to open it</a:t>
            </a:r>
          </a:p>
          <a:p>
            <a:r>
              <a:rPr lang="en-US" dirty="0" smtClean="0"/>
              <a:t>Select Point tool in region of interest toolbox</a:t>
            </a:r>
            <a:endParaRPr lang="en-US" dirty="0"/>
          </a:p>
        </p:txBody>
      </p:sp>
      <p:pic>
        <p:nvPicPr>
          <p:cNvPr id="4" name="Picture 3" descr="Screen Shot 2014-06-05 at 12.40.25 PM (2)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79"/>
          <a:stretch/>
        </p:blipFill>
        <p:spPr>
          <a:xfrm>
            <a:off x="3826932" y="2074334"/>
            <a:ext cx="5181601" cy="389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4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Seeding Sagittal ROIs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159718"/>
            <a:ext cx="3674533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Place points on the corners of each vertebrae</a:t>
            </a:r>
          </a:p>
          <a:p>
            <a:r>
              <a:rPr lang="en-US" dirty="0" smtClean="0"/>
              <a:t>Double click each point to rename</a:t>
            </a:r>
          </a:p>
          <a:p>
            <a:endParaRPr lang="en-US" dirty="0"/>
          </a:p>
          <a:p>
            <a:r>
              <a:rPr lang="en-US" dirty="0" smtClean="0"/>
              <a:t>Naming system is as follows</a:t>
            </a:r>
          </a:p>
          <a:p>
            <a:pPr marL="457200" lvl="1" indent="0">
              <a:buNone/>
            </a:pPr>
            <a:r>
              <a:rPr lang="en-US" dirty="0" smtClean="0"/>
              <a:t>         L3-1</a:t>
            </a:r>
          </a:p>
          <a:p>
            <a:endParaRPr lang="en-US" dirty="0"/>
          </a:p>
        </p:txBody>
      </p:sp>
      <p:pic>
        <p:nvPicPr>
          <p:cNvPr id="6" name="Picture 5" descr="Screen Shot 2014-06-05 at 12.46.02 PM (2)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8" r="22905"/>
          <a:stretch/>
        </p:blipFill>
        <p:spPr>
          <a:xfrm>
            <a:off x="3960510" y="1143000"/>
            <a:ext cx="5183490" cy="571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5683587"/>
            <a:ext cx="1143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Lumbar (L) or Sacrum (S)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881193" y="5442343"/>
            <a:ext cx="583143" cy="349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464336" y="5442344"/>
            <a:ext cx="152400" cy="349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92599" y="5692582"/>
            <a:ext cx="1143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Level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981133" y="5442344"/>
            <a:ext cx="714282" cy="1295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788303" y="5610797"/>
            <a:ext cx="23066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1 - Anterior/Superior</a:t>
            </a:r>
          </a:p>
          <a:p>
            <a:r>
              <a:rPr lang="en-US" dirty="0" smtClean="0"/>
              <a:t>2 - Posterior/Superior</a:t>
            </a:r>
          </a:p>
          <a:p>
            <a:r>
              <a:rPr lang="en-US" dirty="0" smtClean="0"/>
              <a:t>3 - Posterior/Inferior</a:t>
            </a:r>
          </a:p>
          <a:p>
            <a:r>
              <a:rPr lang="en-US" dirty="0" smtClean="0"/>
              <a:t>4 - Anterior/</a:t>
            </a:r>
            <a:r>
              <a:rPr lang="en-US" dirty="0" smtClean="0"/>
              <a:t>Inf</a:t>
            </a:r>
            <a:r>
              <a:rPr lang="en-US" dirty="0" smtClean="0"/>
              <a:t>erior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6133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59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Seeding Sagittal ROIs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128403"/>
            <a:ext cx="8789121" cy="4525963"/>
          </a:xfrm>
        </p:spPr>
        <p:txBody>
          <a:bodyPr/>
          <a:lstStyle/>
          <a:p>
            <a:r>
              <a:rPr lang="en-US" dirty="0" smtClean="0"/>
              <a:t>Seed all images in stack. If vertebrae is not present, do not seed </a:t>
            </a:r>
          </a:p>
          <a:p>
            <a:r>
              <a:rPr lang="en-US" dirty="0" smtClean="0"/>
              <a:t>Save ROIs</a:t>
            </a:r>
          </a:p>
          <a:p>
            <a:pPr lvl="1"/>
            <a:r>
              <a:rPr lang="en-US" dirty="0" smtClean="0"/>
              <a:t>ROI-&gt;Save all ROIs of this Series</a:t>
            </a:r>
          </a:p>
          <a:p>
            <a:r>
              <a:rPr lang="en-US" dirty="0" smtClean="0"/>
              <a:t>Export ROIs </a:t>
            </a:r>
          </a:p>
          <a:p>
            <a:pPr lvl="1"/>
            <a:r>
              <a:rPr lang="en-US" dirty="0" smtClean="0"/>
              <a:t>Plugins-&gt;ROI Tools-&gt;Export ROIs-&gt;Export as .</a:t>
            </a:r>
            <a:r>
              <a:rPr lang="en-US" dirty="0" err="1" smtClean="0"/>
              <a:t>csv</a:t>
            </a:r>
            <a:endParaRPr lang="en-US" dirty="0" smtClean="0"/>
          </a:p>
          <a:p>
            <a:r>
              <a:rPr lang="en-US" dirty="0" smtClean="0"/>
              <a:t>File Naming Convention</a:t>
            </a:r>
          </a:p>
          <a:p>
            <a:pPr marL="457200" lvl="1" indent="0">
              <a:buNone/>
            </a:pPr>
            <a:r>
              <a:rPr lang="en-US" dirty="0" smtClean="0"/>
              <a:t>                                LS001_Sag_P1</a:t>
            </a:r>
            <a:endParaRPr lang="en-US" dirty="0"/>
          </a:p>
        </p:txBody>
      </p:sp>
      <p:sp>
        <p:nvSpPr>
          <p:cNvPr id="5" name="Right Brace 4"/>
          <p:cNvSpPr/>
          <p:nvPr/>
        </p:nvSpPr>
        <p:spPr>
          <a:xfrm rot="5400000">
            <a:off x="3300258" y="5394789"/>
            <a:ext cx="224422" cy="31925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 rot="5400000">
            <a:off x="3728156" y="5289490"/>
            <a:ext cx="224422" cy="52985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Brace 6"/>
          <p:cNvSpPr/>
          <p:nvPr/>
        </p:nvSpPr>
        <p:spPr>
          <a:xfrm rot="5400000">
            <a:off x="4461401" y="5289489"/>
            <a:ext cx="224422" cy="529852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5041362" y="5391781"/>
            <a:ext cx="224422" cy="32527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08527" y="5732561"/>
            <a:ext cx="199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Lumbar Spine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56895" y="5929376"/>
            <a:ext cx="199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Subject Number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94991" y="5929376"/>
            <a:ext cx="1991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Sagittal (Sag) or Axial (</a:t>
            </a:r>
            <a:r>
              <a:rPr lang="en-US" dirty="0" err="1" smtClean="0"/>
              <a:t>Axi</a:t>
            </a:r>
            <a:r>
              <a:rPr lang="en-US" dirty="0" smtClean="0"/>
              <a:t>) points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78339" y="5732561"/>
            <a:ext cx="1991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</a:t>
            </a:r>
            <a:endParaRPr lang="en-US" dirty="0"/>
          </a:p>
        </p:txBody>
      </p:sp>
      <p:cxnSp>
        <p:nvCxnSpPr>
          <p:cNvPr id="14" name="Straight Connector 13"/>
          <p:cNvCxnSpPr>
            <a:stCxn id="8" idx="1"/>
            <a:endCxn id="12" idx="1"/>
          </p:cNvCxnSpPr>
          <p:nvPr/>
        </p:nvCxnSpPr>
        <p:spPr>
          <a:xfrm>
            <a:off x="5153573" y="5666627"/>
            <a:ext cx="624766" cy="2506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7" idx="1"/>
          </p:cNvCxnSpPr>
          <p:nvPr/>
        </p:nvCxnSpPr>
        <p:spPr>
          <a:xfrm>
            <a:off x="4573612" y="5666626"/>
            <a:ext cx="264926" cy="3366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6" idx="1"/>
          </p:cNvCxnSpPr>
          <p:nvPr/>
        </p:nvCxnSpPr>
        <p:spPr>
          <a:xfrm flipH="1">
            <a:off x="3060106" y="5666627"/>
            <a:ext cx="780261" cy="3366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5" idx="1"/>
          </p:cNvCxnSpPr>
          <p:nvPr/>
        </p:nvCxnSpPr>
        <p:spPr>
          <a:xfrm flipH="1">
            <a:off x="2104116" y="5666627"/>
            <a:ext cx="1308353" cy="26274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84508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59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Seeding Axial ROIs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128403"/>
            <a:ext cx="8789121" cy="5729597"/>
          </a:xfrm>
        </p:spPr>
        <p:txBody>
          <a:bodyPr/>
          <a:lstStyle/>
          <a:p>
            <a:r>
              <a:rPr lang="en-US" dirty="0" smtClean="0"/>
              <a:t>Right click on the current image to open a second window</a:t>
            </a:r>
          </a:p>
          <a:p>
            <a:r>
              <a:rPr lang="en-US" dirty="0" smtClean="0"/>
              <a:t>Under Orientation, click the axial orientation icon</a:t>
            </a:r>
          </a:p>
          <a:p>
            <a:r>
              <a:rPr lang="en-US" dirty="0" smtClean="0"/>
              <a:t>Select like points on the pedicle of each vertebra. Points are named: L5-L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Save and export ROIs following previously defined naming convention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332570" y="3985975"/>
            <a:ext cx="1143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Lumbar (L) or Sacrum (S)</a:t>
            </a:r>
            <a:endParaRPr lang="en-US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213763" y="3744731"/>
            <a:ext cx="583143" cy="3498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796906" y="3744732"/>
            <a:ext cx="152400" cy="3498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25169" y="3994970"/>
            <a:ext cx="1143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Level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313703" y="3744732"/>
            <a:ext cx="714282" cy="1295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59750" y="3809521"/>
            <a:ext cx="2306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(L) or Right (R)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82116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4597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Seeding Axial ROIs</a:t>
            </a:r>
            <a:endParaRPr lang="en-US" sz="3200" dirty="0"/>
          </a:p>
        </p:txBody>
      </p:sp>
      <p:pic>
        <p:nvPicPr>
          <p:cNvPr id="5" name="Picture 4" descr="Screen Shot 2014-06-05 at 1.13.47 PM (2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754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7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Saving Files for Analysis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621963" y="1053260"/>
            <a:ext cx="1930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Folder: Measurements</a:t>
            </a:r>
            <a:endParaRPr lang="en-US" dirty="0"/>
          </a:p>
        </p:txBody>
      </p:sp>
      <p:cxnSp>
        <p:nvCxnSpPr>
          <p:cNvPr id="11" name="Straight Connector 10"/>
          <p:cNvCxnSpPr>
            <a:stCxn id="4" idx="2"/>
          </p:cNvCxnSpPr>
          <p:nvPr/>
        </p:nvCxnSpPr>
        <p:spPr>
          <a:xfrm flipH="1">
            <a:off x="4580908" y="1699591"/>
            <a:ext cx="6480" cy="1452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704072" y="2008484"/>
            <a:ext cx="57666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704072" y="2002611"/>
            <a:ext cx="0" cy="291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470704" y="2002611"/>
            <a:ext cx="0" cy="291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38647" y="2294135"/>
            <a:ext cx="193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Folder: Sagittal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505279" y="2294135"/>
            <a:ext cx="193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Folder: Axial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4605498" y="1716960"/>
            <a:ext cx="0" cy="291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704072" y="2663467"/>
            <a:ext cx="0" cy="291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7470704" y="2663467"/>
            <a:ext cx="0" cy="291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38647" y="2936753"/>
            <a:ext cx="1930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Files</a:t>
            </a:r>
          </a:p>
          <a:p>
            <a:pPr algn="ctr"/>
            <a:r>
              <a:rPr lang="en-US" dirty="0" smtClean="0"/>
              <a:t>LS001_Sag_P1.csv</a:t>
            </a:r>
          </a:p>
          <a:p>
            <a:pPr algn="ctr"/>
            <a:r>
              <a:rPr lang="en-US" dirty="0" smtClean="0"/>
              <a:t>LS001_Sag_P2.csv</a:t>
            </a:r>
          </a:p>
          <a:p>
            <a:pPr algn="ctr"/>
            <a:r>
              <a:rPr lang="en-US" dirty="0" smtClean="0"/>
              <a:t>LS002_Sag_P1.csv</a:t>
            </a:r>
          </a:p>
          <a:p>
            <a:pPr algn="ctr"/>
            <a:r>
              <a:rPr lang="en-US" dirty="0" smtClean="0"/>
              <a:t>LS002_Sag_P2.csv</a:t>
            </a:r>
          </a:p>
          <a:p>
            <a:pPr algn="ctr"/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6505279" y="2936753"/>
            <a:ext cx="19308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Files</a:t>
            </a:r>
            <a:endParaRPr lang="en-US" dirty="0" smtClean="0"/>
          </a:p>
          <a:p>
            <a:pPr algn="ctr"/>
            <a:r>
              <a:rPr lang="en-US" dirty="0" smtClean="0"/>
              <a:t>LS001_Axi_P1</a:t>
            </a:r>
            <a:r>
              <a:rPr lang="en-US" dirty="0" smtClean="0"/>
              <a:t>.csv</a:t>
            </a:r>
            <a:endParaRPr lang="en-US" dirty="0" smtClean="0"/>
          </a:p>
          <a:p>
            <a:pPr algn="ctr"/>
            <a:r>
              <a:rPr lang="en-US" dirty="0" smtClean="0"/>
              <a:t>LS001_Axi_P2.csv</a:t>
            </a:r>
          </a:p>
          <a:p>
            <a:pPr algn="ctr"/>
            <a:r>
              <a:rPr lang="en-US" dirty="0" smtClean="0"/>
              <a:t>LS002_Axi_P1.csv</a:t>
            </a:r>
          </a:p>
          <a:p>
            <a:pPr algn="ctr"/>
            <a:r>
              <a:rPr lang="en-US" dirty="0" smtClean="0"/>
              <a:t>LS002_Axi_P2.csv</a:t>
            </a:r>
          </a:p>
          <a:p>
            <a:pPr algn="ctr"/>
            <a:r>
              <a:rPr lang="en-US" dirty="0" smtClean="0"/>
              <a:t>.</a:t>
            </a:r>
            <a:endParaRPr lang="en-US" dirty="0"/>
          </a:p>
          <a:p>
            <a:pPr algn="ctr"/>
            <a:r>
              <a:rPr lang="en-US" dirty="0" smtClean="0"/>
              <a:t>.</a:t>
            </a:r>
          </a:p>
          <a:p>
            <a:pPr algn="ctr"/>
            <a:r>
              <a:rPr lang="en-US" dirty="0" smtClean="0"/>
              <a:t>.</a:t>
            </a:r>
          </a:p>
          <a:p>
            <a:pPr algn="ctr"/>
            <a:endParaRPr lang="en-US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1704072" y="5989053"/>
            <a:ext cx="6710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Note</a:t>
            </a:r>
            <a:r>
              <a:rPr lang="en-US" dirty="0" smtClean="0"/>
              <a:t>: You must have the same number of files in each folder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3587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09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Matlab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Open </a:t>
            </a:r>
            <a:r>
              <a:rPr lang="en-US" dirty="0" err="1" smtClean="0"/>
              <a:t>Main.m</a:t>
            </a:r>
            <a:endParaRPr lang="en-US" dirty="0" smtClean="0"/>
          </a:p>
          <a:p>
            <a:r>
              <a:rPr lang="en-US" dirty="0" smtClean="0"/>
              <a:t>Change the following parameters in the top of the file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/>
              <a:t>i</a:t>
            </a:r>
            <a:r>
              <a:rPr lang="en-US" dirty="0" err="1" smtClean="0"/>
              <a:t>pres</a:t>
            </a:r>
            <a:r>
              <a:rPr lang="en-US" dirty="0" smtClean="0"/>
              <a:t>: in-plane resolution </a:t>
            </a:r>
          </a:p>
          <a:p>
            <a:r>
              <a:rPr lang="en-US" dirty="0" err="1"/>
              <a:t>t</a:t>
            </a:r>
            <a:r>
              <a:rPr lang="en-US" dirty="0" err="1" smtClean="0"/>
              <a:t>hk</a:t>
            </a:r>
            <a:r>
              <a:rPr lang="en-US" dirty="0" smtClean="0"/>
              <a:t>: slice thickness</a:t>
            </a:r>
          </a:p>
          <a:p>
            <a:r>
              <a:rPr lang="en-US" dirty="0" err="1" smtClean="0"/>
              <a:t>num_subjects</a:t>
            </a:r>
            <a:r>
              <a:rPr lang="en-US" dirty="0" smtClean="0"/>
              <a:t>: number of subjects</a:t>
            </a:r>
          </a:p>
          <a:p>
            <a:r>
              <a:rPr lang="en-US" dirty="0" err="1" smtClean="0"/>
              <a:t>n</a:t>
            </a:r>
            <a:r>
              <a:rPr lang="en-US" dirty="0" err="1" smtClean="0"/>
              <a:t>um_positions</a:t>
            </a:r>
            <a:r>
              <a:rPr lang="en-US" dirty="0" smtClean="0"/>
              <a:t>: number of positions measured</a:t>
            </a:r>
          </a:p>
          <a:p>
            <a:r>
              <a:rPr lang="en-US" dirty="0" err="1"/>
              <a:t>d</a:t>
            </a:r>
            <a:r>
              <a:rPr lang="en-US" dirty="0" err="1" smtClean="0"/>
              <a:t>isplayflag</a:t>
            </a:r>
            <a:r>
              <a:rPr lang="en-US" dirty="0" smtClean="0"/>
              <a:t>: display images Yes (1) or No (0)</a:t>
            </a:r>
          </a:p>
          <a:p>
            <a:r>
              <a:rPr lang="en-US" dirty="0" err="1" smtClean="0"/>
              <a:t>writedataflag</a:t>
            </a:r>
            <a:r>
              <a:rPr lang="en-US" dirty="0" smtClean="0"/>
              <a:t>: write file Yes (1) or No (0)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4-06-05 at 1.32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81" y="2551209"/>
            <a:ext cx="67691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191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500</Words>
  <Application>Microsoft Macintosh PowerPoint</Application>
  <PresentationFormat>On-screen Show (4:3)</PresentationFormat>
  <Paragraphs>100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Introduction</vt:lpstr>
      <vt:lpstr>OsiriX</vt:lpstr>
      <vt:lpstr>Seeding Sagittal ROIs</vt:lpstr>
      <vt:lpstr>Seeding Sagittal ROIs</vt:lpstr>
      <vt:lpstr>Seeding Sagittal ROIs</vt:lpstr>
      <vt:lpstr>Seeding Axial ROIs</vt:lpstr>
      <vt:lpstr>Seeding Axial ROIs</vt:lpstr>
      <vt:lpstr>Saving Files for Analysis</vt:lpstr>
      <vt:lpstr>Matlab</vt:lpstr>
      <vt:lpstr>Matlab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Berry</dc:creator>
  <cp:lastModifiedBy>David Berry</cp:lastModifiedBy>
  <cp:revision>10</cp:revision>
  <dcterms:created xsi:type="dcterms:W3CDTF">2014-06-05T19:25:40Z</dcterms:created>
  <dcterms:modified xsi:type="dcterms:W3CDTF">2014-06-05T20:49:36Z</dcterms:modified>
</cp:coreProperties>
</file>